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2"/>
  </p:notesMasterIdLst>
  <p:sldIdLst>
    <p:sldId id="568" r:id="rId2"/>
    <p:sldId id="435" r:id="rId3"/>
    <p:sldId id="444" r:id="rId4"/>
    <p:sldId id="488" r:id="rId5"/>
    <p:sldId id="490" r:id="rId6"/>
    <p:sldId id="528" r:id="rId7"/>
    <p:sldId id="491" r:id="rId8"/>
    <p:sldId id="529" r:id="rId9"/>
    <p:sldId id="492" r:id="rId10"/>
    <p:sldId id="530" r:id="rId11"/>
    <p:sldId id="535" r:id="rId12"/>
    <p:sldId id="534" r:id="rId13"/>
    <p:sldId id="536" r:id="rId14"/>
    <p:sldId id="537" r:id="rId15"/>
    <p:sldId id="538" r:id="rId16"/>
    <p:sldId id="539" r:id="rId17"/>
    <p:sldId id="540" r:id="rId18"/>
    <p:sldId id="541" r:id="rId19"/>
    <p:sldId id="542" r:id="rId20"/>
    <p:sldId id="493" r:id="rId21"/>
    <p:sldId id="531" r:id="rId22"/>
    <p:sldId id="569" r:id="rId23"/>
    <p:sldId id="546" r:id="rId24"/>
    <p:sldId id="570" r:id="rId25"/>
    <p:sldId id="571" r:id="rId26"/>
    <p:sldId id="544" r:id="rId27"/>
    <p:sldId id="543" r:id="rId28"/>
    <p:sldId id="549" r:id="rId29"/>
    <p:sldId id="572" r:id="rId30"/>
    <p:sldId id="551" r:id="rId31"/>
    <p:sldId id="573" r:id="rId32"/>
    <p:sldId id="553" r:id="rId33"/>
    <p:sldId id="554" r:id="rId34"/>
    <p:sldId id="574" r:id="rId35"/>
    <p:sldId id="590" r:id="rId36"/>
    <p:sldId id="591" r:id="rId37"/>
    <p:sldId id="575" r:id="rId38"/>
    <p:sldId id="576" r:id="rId39"/>
    <p:sldId id="557" r:id="rId40"/>
    <p:sldId id="577" r:id="rId41"/>
    <p:sldId id="578" r:id="rId42"/>
    <p:sldId id="579" r:id="rId43"/>
    <p:sldId id="561" r:id="rId44"/>
    <p:sldId id="592" r:id="rId45"/>
    <p:sldId id="580" r:id="rId46"/>
    <p:sldId id="565" r:id="rId47"/>
    <p:sldId id="584" r:id="rId48"/>
    <p:sldId id="583" r:id="rId49"/>
    <p:sldId id="582" r:id="rId50"/>
    <p:sldId id="566" r:id="rId51"/>
    <p:sldId id="593" r:id="rId52"/>
    <p:sldId id="585" r:id="rId53"/>
    <p:sldId id="594" r:id="rId54"/>
    <p:sldId id="595" r:id="rId55"/>
    <p:sldId id="586" r:id="rId56"/>
    <p:sldId id="596" r:id="rId57"/>
    <p:sldId id="587" r:id="rId58"/>
    <p:sldId id="597" r:id="rId59"/>
    <p:sldId id="560" r:id="rId60"/>
    <p:sldId id="453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56A9D"/>
    <a:srgbClr val="FFCCCC"/>
    <a:srgbClr val="FF9999"/>
    <a:srgbClr val="FBEEED"/>
    <a:srgbClr val="E18079"/>
    <a:srgbClr val="401254"/>
    <a:srgbClr val="CCFF99"/>
    <a:srgbClr val="210E30"/>
    <a:srgbClr val="653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>
      <p:cViewPr varScale="1">
        <p:scale>
          <a:sx n="87" d="100"/>
          <a:sy n="87" d="100"/>
        </p:scale>
        <p:origin x="139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2215021" y="629398"/>
            <a:ext cx="2829337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데이터베이스 개론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(3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판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de-DE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 smtClean="0">
                <a:solidFill>
                  <a:prstClr val="black"/>
                </a:solidFill>
              </a:rPr>
              <a:t>㈜</a:t>
            </a:r>
            <a:r>
              <a:rPr lang="ko-KR" altLang="en-US" sz="1000" dirty="0">
                <a:solidFill>
                  <a:prstClr val="black"/>
                </a:solidFill>
              </a:rPr>
              <a:t>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</a:t>
            </a:r>
            <a:r>
              <a:rPr lang="ko-KR" altLang="en-US" sz="1000" u="sng" dirty="0" smtClean="0">
                <a:solidFill>
                  <a:srgbClr val="222222"/>
                </a:solidFill>
              </a:rPr>
              <a:t>징역</a:t>
            </a:r>
            <a:r>
              <a:rPr lang="en-US" altLang="ko-KR" sz="1000" u="sng" dirty="0" smtClean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8" y="703737"/>
            <a:ext cx="1237443" cy="2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20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297475" y="1140544"/>
            <a:ext cx="8550000" cy="5543705"/>
          </a:xfrm>
        </p:spPr>
        <p:txBody>
          <a:bodyPr>
            <a:normAutofit/>
          </a:bodyPr>
          <a:lstStyle>
            <a:lvl1pPr marL="342900" indent="-342900"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u"/>
              <a:defRPr sz="2400" b="1" baseline="0">
                <a:solidFill>
                  <a:srgbClr val="056A9D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buClr>
                <a:schemeClr val="tx2"/>
              </a:buClr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buClr>
                <a:schemeClr val="accent5">
                  <a:lumMod val="60000"/>
                  <a:lumOff val="40000"/>
                </a:schemeClr>
              </a:buCl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3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7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2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D9D1D5"/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D9D1D5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432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296523" y="980727"/>
            <a:ext cx="855095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296523" y="158476"/>
            <a:ext cx="8550952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16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1" r:id="rId4"/>
    <p:sldLayoutId id="2147483703" r:id="rId5"/>
  </p:sldLayoutIdLst>
  <p:txStyles>
    <p:titleStyle>
      <a:lvl1pPr algn="ctr" defTabSz="914400" rtl="0" eaLnBrk="1" latinLnBrk="1" hangingPunct="1">
        <a:spcBef>
          <a:spcPct val="0"/>
        </a:spcBef>
        <a:buNone/>
        <a:defRPr lang="ko-KR" altLang="en-US" sz="3200" b="1" kern="1200" dirty="0">
          <a:solidFill>
            <a:schemeClr val="tx2">
              <a:lumMod val="75000"/>
            </a:schemeClr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smtClean="0">
                <a:solidFill>
                  <a:srgbClr val="FF0000"/>
                </a:solidFill>
                <a:ea typeface="맑은 고딕" pitchFamily="50" charset="-127"/>
              </a:rPr>
              <a:t>]</a:t>
            </a:r>
            <a:endParaRPr kumimoji="0" lang="en-US" altLang="ko-KR" sz="1400" b="1" dirty="0">
              <a:solidFill>
                <a:srgbClr val="FF0000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22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일반 집합 </a:t>
            </a:r>
            <a:r>
              <a:rPr lang="ko-KR" altLang="en-US" dirty="0" smtClean="0"/>
              <a:t>연산자의 특성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피연산자가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ko-KR" altLang="en-US" dirty="0" smtClean="0"/>
              <a:t>개 필요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err="1"/>
              <a:t>릴레이션을</a:t>
            </a:r>
            <a:r>
              <a:rPr lang="ko-KR" altLang="en-US" dirty="0"/>
              <a:t> 대상으로 </a:t>
            </a:r>
            <a:r>
              <a:rPr lang="ko-KR" altLang="en-US" dirty="0" smtClean="0"/>
              <a:t>연산 수행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 err="1"/>
              <a:t>차집합은</a:t>
            </a:r>
            <a:r>
              <a:rPr lang="ko-KR" altLang="en-US" dirty="0"/>
              <a:t> </a:t>
            </a:r>
            <a:r>
              <a:rPr lang="ko-KR" altLang="en-US" dirty="0" err="1"/>
              <a:t>피연산자인</a:t>
            </a:r>
            <a:r>
              <a:rPr lang="ko-KR" altLang="en-US" dirty="0"/>
              <a:t> 두 </a:t>
            </a:r>
            <a:r>
              <a:rPr lang="ko-KR" altLang="en-US" dirty="0" err="1"/>
              <a:t>릴레이션이</a:t>
            </a:r>
            <a:r>
              <a:rPr lang="ko-KR" altLang="en-US" dirty="0"/>
              <a:t> </a:t>
            </a:r>
            <a:r>
              <a:rPr lang="ko-KR" altLang="en-US" dirty="0" smtClean="0"/>
              <a:t>합병 가능해야 </a:t>
            </a:r>
            <a:r>
              <a:rPr lang="ko-KR" altLang="en-US" dirty="0"/>
              <a:t>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합병 가능</a:t>
            </a:r>
            <a:r>
              <a:rPr lang="en-US" altLang="ko-KR" dirty="0" smtClean="0"/>
              <a:t>(union-compatible)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두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차수가 같아야 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두 </a:t>
            </a:r>
            <a:r>
              <a:rPr lang="ko-KR" altLang="en-US" dirty="0" err="1" smtClean="0"/>
              <a:t>릴레이션에서</a:t>
            </a:r>
            <a:r>
              <a:rPr lang="ko-KR" altLang="en-US" dirty="0" smtClean="0"/>
              <a:t> 서로 대응되는 속성의 도메인이 같아야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223755"/>
            <a:ext cx="7920882" cy="2386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3965041"/>
            <a:ext cx="7830871" cy="23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일반 집합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합집합</a:t>
            </a:r>
            <a:r>
              <a:rPr lang="en-US" altLang="ko-KR" dirty="0" smtClean="0"/>
              <a:t>(union)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합병 가능한 두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</a:t>
            </a:r>
            <a:r>
              <a:rPr lang="ko-KR" altLang="en-US" dirty="0" smtClean="0"/>
              <a:t>의 합집합 </a:t>
            </a:r>
            <a:r>
              <a:rPr lang="en-US" altLang="ko-KR" dirty="0" smtClean="0"/>
              <a:t>: R∪S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속하거나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S</a:t>
            </a:r>
            <a:r>
              <a:rPr lang="ko-KR" altLang="en-US" dirty="0" smtClean="0"/>
              <a:t>에 속하는 모든 </a:t>
            </a:r>
            <a:r>
              <a:rPr lang="ko-KR" altLang="en-US" dirty="0" err="1" smtClean="0"/>
              <a:t>투플로</a:t>
            </a:r>
            <a:r>
              <a:rPr lang="ko-KR" altLang="en-US" dirty="0" smtClean="0"/>
              <a:t> 결과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결과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특성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차수는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</a:t>
            </a:r>
            <a:r>
              <a:rPr lang="ko-KR" altLang="en-US" dirty="0" smtClean="0"/>
              <a:t>의 차수와 같음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카디널리티는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카디널리티를</a:t>
            </a:r>
            <a:r>
              <a:rPr lang="ko-KR" altLang="en-US" dirty="0" smtClean="0"/>
              <a:t> 더한 것과 같거나 적어짐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교환적 특징이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R∪S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S∪R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결합적 특징이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(R∪S)∪T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R∪(S∪T)</a:t>
            </a:r>
          </a:p>
        </p:txBody>
      </p:sp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1178750"/>
            <a:ext cx="6165685" cy="5144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r>
              <a:rPr lang="ko-KR" altLang="en-US" dirty="0"/>
              <a:t>일반 집합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교집합</a:t>
            </a:r>
            <a:r>
              <a:rPr lang="en-US" altLang="ko-KR" dirty="0" smtClean="0"/>
              <a:t>(intersection)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합병 가능한 두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</a:t>
            </a:r>
            <a:r>
              <a:rPr lang="ko-KR" altLang="en-US" dirty="0" smtClean="0"/>
              <a:t>의 교집합 </a:t>
            </a:r>
            <a:r>
              <a:rPr lang="en-US" altLang="ko-KR" dirty="0" smtClean="0"/>
              <a:t>: R∩S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</a:t>
            </a:r>
            <a:r>
              <a:rPr lang="ko-KR" altLang="en-US" dirty="0" smtClean="0"/>
              <a:t>에 공통으로 속하는 </a:t>
            </a:r>
            <a:r>
              <a:rPr lang="ko-KR" altLang="en-US" dirty="0" err="1" smtClean="0"/>
              <a:t>투플로</a:t>
            </a:r>
            <a:r>
              <a:rPr lang="ko-KR" altLang="en-US" dirty="0" smtClean="0"/>
              <a:t> 결과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결과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특성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차수는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</a:t>
            </a:r>
            <a:r>
              <a:rPr lang="ko-KR" altLang="en-US" dirty="0" smtClean="0"/>
              <a:t>의 차수와 같음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카디널리티는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</a:t>
            </a:r>
            <a:r>
              <a:rPr lang="ko-KR" altLang="en-US" dirty="0" smtClean="0"/>
              <a:t>의 어떤 </a:t>
            </a:r>
            <a:r>
              <a:rPr lang="ko-KR" altLang="en-US" dirty="0" err="1" smtClean="0"/>
              <a:t>카디널리티보다</a:t>
            </a:r>
            <a:r>
              <a:rPr lang="ko-KR" altLang="en-US" dirty="0" smtClean="0"/>
              <a:t> 크지 않음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같거나 적음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교환적 특징이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R∩S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S∩R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결합적 특징이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(R∩S)∩T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R∩(S∩T)</a:t>
            </a:r>
          </a:p>
        </p:txBody>
      </p:sp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358770"/>
            <a:ext cx="7395093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일반 집합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(difference)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합병 가능한 두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차집합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: R–S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에는 존재하지만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S</a:t>
            </a:r>
            <a:r>
              <a:rPr lang="ko-KR" altLang="en-US" dirty="0" smtClean="0"/>
              <a:t>에는 존재하지 않는 </a:t>
            </a:r>
            <a:r>
              <a:rPr lang="ko-KR" altLang="en-US" dirty="0" err="1" smtClean="0"/>
              <a:t>투플로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결과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결과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특성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차수는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</a:t>
            </a:r>
            <a:r>
              <a:rPr lang="ko-KR" altLang="en-US" dirty="0" smtClean="0"/>
              <a:t>의 차수와 같음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R–S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카디널리티는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카디널리티와</a:t>
            </a:r>
            <a:r>
              <a:rPr lang="ko-KR" altLang="en-US" dirty="0" smtClean="0"/>
              <a:t> 같거나 적음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S–R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카디널리티는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카디널리티와</a:t>
            </a:r>
            <a:r>
              <a:rPr lang="ko-KR" altLang="en-US" dirty="0" smtClean="0"/>
              <a:t> 같거나 적음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교환적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결합적 특징이 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78750"/>
            <a:ext cx="6930770" cy="48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 </a:t>
            </a:r>
            <a:r>
              <a:rPr lang="en-US" altLang="ko-KR" smtClean="0"/>
              <a:t>– </a:t>
            </a:r>
            <a:r>
              <a:rPr lang="ko-KR" altLang="en-US" smtClean="0"/>
              <a:t>카티션</a:t>
            </a:r>
            <a:r>
              <a:rPr lang="en-US" altLang="ko-KR" smtClean="0"/>
              <a:t> </a:t>
            </a:r>
            <a:r>
              <a:rPr lang="ko-KR" altLang="en-US" smtClean="0"/>
              <a:t>프로덕트</a:t>
            </a:r>
            <a:r>
              <a:rPr lang="en-US" altLang="ko-KR" smtClean="0"/>
              <a:t>(cartesian product)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두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카티션 프로덕트 </a:t>
            </a:r>
            <a:r>
              <a:rPr lang="en-US" altLang="ko-KR" smtClean="0"/>
              <a:t>: 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S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릴레이션 </a:t>
            </a:r>
            <a:r>
              <a:rPr lang="en-US" altLang="ko-KR" smtClean="0"/>
              <a:t>R</a:t>
            </a:r>
            <a:r>
              <a:rPr lang="ko-KR" altLang="en-US" smtClean="0"/>
              <a:t>에 속한 각 투플과 릴레이션 </a:t>
            </a:r>
            <a:r>
              <a:rPr lang="en-US" altLang="ko-KR" smtClean="0"/>
              <a:t>S</a:t>
            </a:r>
            <a:r>
              <a:rPr lang="ko-KR" altLang="en-US" smtClean="0"/>
              <a:t>에 속한 각 투플을 모두 연결하여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만들어진 새로운 투플로 결과 릴레이션을 구성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결과 릴레이션의 특성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차수는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차수를 더한 것과 같음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카디널리티는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카디널리티를 곱한 것과 같음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교환적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S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S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R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결합적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(R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S)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T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(S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T)</a:t>
            </a:r>
          </a:p>
        </p:txBody>
      </p:sp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5" y="908720"/>
            <a:ext cx="5105278" cy="58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7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31112" y="1538790"/>
            <a:ext cx="4152868" cy="33239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관계 데이터 연산</a:t>
            </a:r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28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01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연산의 개념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02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대수</a:t>
            </a:r>
          </a:p>
          <a:p>
            <a:pPr marL="268288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</a:pPr>
            <a:r>
              <a:rPr lang="en-US" altLang="ko-KR" sz="2000" b="1" dirty="0" smtClean="0">
                <a:solidFill>
                  <a:srgbClr val="056A9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03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해석</a:t>
            </a:r>
          </a:p>
        </p:txBody>
      </p:sp>
    </p:spTree>
    <p:extLst>
      <p:ext uri="{BB962C8B-B14F-4D97-AF65-F5344CB8AC3E}">
        <p14:creationId xmlns:p14="http://schemas.microsoft.com/office/powerpoint/2010/main" val="34264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</a:t>
            </a:r>
            <a:r>
              <a:rPr lang="ko-KR" altLang="en-US" dirty="0" smtClean="0"/>
              <a:t>연산자</a:t>
            </a:r>
            <a:r>
              <a:rPr lang="en-US" altLang="ko-KR" dirty="0" smtClean="0"/>
              <a:t>(relational operation)</a:t>
            </a:r>
            <a:endParaRPr lang="ko-KR" altLang="en-US" dirty="0"/>
          </a:p>
          <a:p>
            <a:pPr lvl="1"/>
            <a:r>
              <a:rPr lang="ko-KR" altLang="en-US" dirty="0" err="1"/>
              <a:t>릴레이션의</a:t>
            </a:r>
            <a:r>
              <a:rPr lang="ko-KR" altLang="en-US" dirty="0"/>
              <a:t> 구조와 특성을 이용하는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8" y="2023016"/>
            <a:ext cx="7908227" cy="2441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480529"/>
            <a:ext cx="7605845" cy="21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97475" y="1140544"/>
                <a:ext cx="8730020" cy="5543705"/>
              </a:xfrm>
            </p:spPr>
            <p:txBody>
              <a:bodyPr/>
              <a:lstStyle/>
              <a:p>
                <a:r>
                  <a:rPr lang="ko-KR" altLang="en-US" dirty="0" smtClean="0"/>
                  <a:t>순수 관계 연산자</a:t>
                </a:r>
                <a:r>
                  <a:rPr lang="en-US" altLang="ko-KR" dirty="0" smtClean="0"/>
                  <a:t> – </a:t>
                </a:r>
                <a:r>
                  <a:rPr lang="ko-KR" altLang="en-US" dirty="0" err="1"/>
                  <a:t>셀</a:t>
                </a:r>
                <a:r>
                  <a:rPr lang="ko-KR" altLang="en-US" dirty="0" err="1" smtClean="0"/>
                  <a:t>렉트</a:t>
                </a:r>
                <a:r>
                  <a:rPr lang="en-US" altLang="ko-KR" dirty="0" smtClean="0"/>
                  <a:t>(select)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릴레이션에서 조건을 만족하는 </a:t>
                </a:r>
                <a:r>
                  <a:rPr lang="ko-KR" altLang="en-US" dirty="0" err="1" smtClean="0"/>
                  <a:t>투플만</a:t>
                </a:r>
                <a:r>
                  <a:rPr lang="ko-KR" altLang="en-US" dirty="0" smtClean="0"/>
                  <a:t> 선택하여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</a:t>
                </a:r>
                <a:r>
                  <a:rPr lang="ko-KR" altLang="en-US" dirty="0" smtClean="0"/>
                  <a:t>구성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수평적 연산자 </a:t>
                </a:r>
                <a:r>
                  <a:rPr lang="en-US" altLang="ko-KR" dirty="0" smtClean="0"/>
                  <a:t>: </a:t>
                </a:r>
                <a:r>
                  <a:rPr lang="ko-KR" altLang="en-US" dirty="0"/>
                  <a:t>결과 </a:t>
                </a:r>
                <a:r>
                  <a:rPr lang="ko-KR" altLang="en-US" dirty="0" err="1"/>
                  <a:t>릴레이션은</a:t>
                </a:r>
                <a:r>
                  <a:rPr lang="ko-KR" altLang="en-US" dirty="0"/>
                  <a:t> 연산 대상 </a:t>
                </a:r>
                <a:r>
                  <a:rPr lang="ko-KR" altLang="en-US" dirty="0" err="1"/>
                  <a:t>릴레이션의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수평적 </a:t>
                </a:r>
                <a:r>
                  <a:rPr lang="ko-KR" altLang="en-US" dirty="0"/>
                  <a:t>부분집합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하나의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대상으로 연산을 수행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수학적 </a:t>
                </a:r>
                <a:r>
                  <a:rPr lang="ko-KR" altLang="en-US" dirty="0" smtClean="0"/>
                  <a:t>표현 </a:t>
                </a:r>
                <a:r>
                  <a:rPr lang="en-US" altLang="ko-KR" dirty="0" smtClean="0"/>
                  <a:t>: </a:t>
                </a:r>
                <a:r>
                  <a:rPr lang="el-GR" altLang="ko-KR" dirty="0" smtClean="0"/>
                  <a:t>σ</a:t>
                </a:r>
                <a:r>
                  <a:rPr lang="ko-KR" altLang="en-US" baseline="-25000" dirty="0" err="1" smtClean="0"/>
                  <a:t>조건식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데이터 언어적 </a:t>
                </a:r>
                <a:r>
                  <a:rPr lang="ko-KR" altLang="en-US" dirty="0" smtClean="0"/>
                  <a:t>표현</a:t>
                </a:r>
                <a:r>
                  <a:rPr lang="en-US" altLang="ko-KR" dirty="0" smtClean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err="1" smtClean="0"/>
                  <a:t>릴레이션</a:t>
                </a:r>
                <a:r>
                  <a:rPr lang="ko-KR" altLang="en-US" dirty="0" smtClean="0"/>
                  <a:t>  </a:t>
                </a:r>
                <a:r>
                  <a:rPr lang="en-US" altLang="ko-KR" dirty="0" smtClean="0"/>
                  <a:t>where  </a:t>
                </a:r>
                <a:r>
                  <a:rPr lang="ko-KR" altLang="en-US" dirty="0" err="1" smtClean="0"/>
                  <a:t>조건식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조건식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 smtClean="0"/>
                  <a:t>비교식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프레디킷</a:t>
                </a:r>
                <a:r>
                  <a:rPr lang="en-US" altLang="ko-KR" dirty="0" smtClean="0"/>
                  <a:t>(predicate)</a:t>
                </a:r>
                <a:r>
                  <a:rPr lang="ko-KR" altLang="en-US" dirty="0" smtClean="0"/>
                  <a:t>이라고도 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속성과 상수의 비교나 속성들 간의 비교로 표현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비교 연산자</a:t>
                </a:r>
                <a:r>
                  <a:rPr lang="en-US" altLang="ko-KR" dirty="0" smtClean="0"/>
                  <a:t>(&gt;, ≥, &lt;, ≤, =, ≠)</a:t>
                </a:r>
                <a:r>
                  <a:rPr lang="ko-KR" altLang="en-US" dirty="0" smtClean="0"/>
                  <a:t>와 논리 연산자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∧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Cambria Math"/>
                      </a:rPr>
                      <m:t>∨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¬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를 이용해 작성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97475" y="1140544"/>
                <a:ext cx="8730020" cy="5543705"/>
              </a:xfrm>
              <a:blipFill>
                <a:blip r:embed="rId2"/>
                <a:stretch>
                  <a:fillRect l="-978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3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/>
              <a:t>셀</a:t>
            </a:r>
            <a:r>
              <a:rPr lang="ko-KR" altLang="en-US" dirty="0" err="1" smtClean="0"/>
              <a:t>렉트</a:t>
            </a:r>
            <a:r>
              <a:rPr lang="en-US" altLang="ko-KR" dirty="0" smtClean="0"/>
              <a:t>(select)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1853825"/>
            <a:ext cx="8280920" cy="29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/>
              <a:t>셀</a:t>
            </a:r>
            <a:r>
              <a:rPr lang="ko-KR" altLang="en-US" dirty="0" err="1" smtClean="0"/>
              <a:t>렉트</a:t>
            </a:r>
            <a:r>
              <a:rPr lang="en-US" altLang="ko-KR" dirty="0" smtClean="0"/>
              <a:t>(select)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0" y="1836523"/>
            <a:ext cx="8550000" cy="30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/>
              <a:t>셀</a:t>
            </a:r>
            <a:r>
              <a:rPr lang="ko-KR" altLang="en-US" dirty="0" err="1" smtClean="0"/>
              <a:t>렉트</a:t>
            </a:r>
            <a:r>
              <a:rPr lang="en-US" altLang="ko-KR" dirty="0" smtClean="0"/>
              <a:t>(select)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853825"/>
            <a:ext cx="8460940" cy="26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/>
              <a:t>셀</a:t>
            </a:r>
            <a:r>
              <a:rPr lang="ko-KR" altLang="en-US" dirty="0" err="1" smtClean="0"/>
              <a:t>렉트</a:t>
            </a:r>
            <a:r>
              <a:rPr lang="en-US" altLang="ko-KR" dirty="0" smtClean="0"/>
              <a:t>(select)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656715"/>
            <a:ext cx="8228701" cy="432048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582585" y="6022200"/>
            <a:ext cx="5399905" cy="512145"/>
          </a:xfrm>
          <a:prstGeom prst="wedgeRoundRectCallout">
            <a:avLst>
              <a:gd name="adj1" fmla="val -25430"/>
              <a:gd name="adj2" fmla="val -127622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릴레이션은</a:t>
            </a:r>
            <a:r>
              <a:rPr lang="ko-KR" altLang="en-US" sz="1600" dirty="0">
                <a:solidFill>
                  <a:schemeClr val="tx1"/>
                </a:solidFill>
              </a:rPr>
              <a:t> 연산 대상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릴레이션의</a:t>
            </a:r>
            <a:r>
              <a:rPr lang="ko-KR" altLang="en-US" sz="1600" dirty="0">
                <a:solidFill>
                  <a:schemeClr val="tx1"/>
                </a:solidFill>
              </a:rPr>
              <a:t> 수평적 </a:t>
            </a:r>
            <a:r>
              <a:rPr lang="ko-KR" altLang="en-US" sz="1600" dirty="0" smtClean="0">
                <a:solidFill>
                  <a:schemeClr val="tx1"/>
                </a:solidFill>
              </a:rPr>
              <a:t>부분집합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5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</a:t>
            </a:r>
            <a:r>
              <a:rPr lang="en-US" altLang="ko-KR" dirty="0"/>
              <a:t> – </a:t>
            </a:r>
            <a:r>
              <a:rPr lang="ko-KR" altLang="en-US" dirty="0" err="1"/>
              <a:t>셀렉트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교환적 특징이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357187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258870"/>
            <a:ext cx="7905750" cy="590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613060"/>
            <a:ext cx="7924800" cy="581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238" y="3149678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&lt;</a:t>
            </a:r>
            <a:r>
              <a:rPr lang="ko-KR" altLang="en-US" dirty="0" smtClean="0">
                <a:latin typeface="+mj-lt"/>
              </a:rPr>
              <a:t>고객 릴레이션에서 등급이 </a:t>
            </a:r>
            <a:r>
              <a:rPr lang="en-US" altLang="ko-KR" dirty="0" smtClean="0">
                <a:latin typeface="+mj-lt"/>
              </a:rPr>
              <a:t>gold</a:t>
            </a:r>
            <a:r>
              <a:rPr lang="ko-KR" altLang="en-US" dirty="0" smtClean="0">
                <a:latin typeface="+mj-lt"/>
              </a:rPr>
              <a:t>이고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smtClean="0">
                <a:latin typeface="+mj-lt"/>
              </a:rPr>
              <a:t>적립금이 </a:t>
            </a:r>
            <a:r>
              <a:rPr lang="en-US" altLang="ko-KR" dirty="0" smtClean="0">
                <a:latin typeface="+mj-lt"/>
              </a:rPr>
              <a:t>2000 </a:t>
            </a:r>
            <a:r>
              <a:rPr lang="ko-KR" altLang="en-US" dirty="0" smtClean="0">
                <a:latin typeface="+mj-lt"/>
              </a:rPr>
              <a:t>이상인 </a:t>
            </a:r>
            <a:r>
              <a:rPr lang="ko-KR" altLang="en-US" dirty="0" err="1" smtClean="0">
                <a:latin typeface="+mj-lt"/>
              </a:rPr>
              <a:t>투플</a:t>
            </a:r>
            <a:r>
              <a:rPr lang="ko-KR" altLang="en-US" dirty="0" smtClean="0">
                <a:latin typeface="+mj-lt"/>
              </a:rPr>
              <a:t> 검색</a:t>
            </a:r>
            <a:r>
              <a:rPr lang="en-US" altLang="ko-KR" dirty="0" smtClean="0">
                <a:latin typeface="+mj-lt"/>
              </a:rPr>
              <a:t>&gt;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15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순수 관계 </a:t>
                </a:r>
                <a:r>
                  <a:rPr lang="ko-KR" altLang="en-US" dirty="0" smtClean="0"/>
                  <a:t>연산자 </a:t>
                </a:r>
                <a:r>
                  <a:rPr lang="en-US" altLang="ko-KR" dirty="0" smtClean="0"/>
                  <a:t>– </a:t>
                </a:r>
                <a:r>
                  <a:rPr lang="ko-KR" altLang="en-US" dirty="0" smtClean="0"/>
                  <a:t>프로젝트</a:t>
                </a:r>
                <a:r>
                  <a:rPr lang="en-US" altLang="ko-KR" dirty="0" smtClean="0"/>
                  <a:t>(project)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릴레이션에서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선택한 속성의 값으로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</a:t>
                </a:r>
                <a:r>
                  <a:rPr lang="ko-KR" altLang="en-US" dirty="0" smtClean="0"/>
                  <a:t>구성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수직적 연산자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결과 </a:t>
                </a:r>
                <a:r>
                  <a:rPr lang="ko-KR" altLang="en-US" dirty="0" err="1" smtClean="0"/>
                  <a:t>릴레이션은</a:t>
                </a:r>
                <a:r>
                  <a:rPr lang="ko-KR" altLang="en-US" dirty="0" smtClean="0"/>
                  <a:t> 연산 대상 </a:t>
                </a:r>
                <a:r>
                  <a:rPr lang="ko-KR" altLang="en-US" dirty="0" err="1" smtClean="0"/>
                  <a:t>릴레이션의</a:t>
                </a:r>
                <a:r>
                  <a:rPr lang="ko-KR" altLang="en-US" dirty="0" smtClean="0"/>
                  <a:t> 수직적 부분집합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하나의 </a:t>
                </a:r>
                <a:r>
                  <a:rPr lang="ko-KR" altLang="en-US" dirty="0" err="1"/>
                  <a:t>릴레이션을</a:t>
                </a:r>
                <a:r>
                  <a:rPr lang="ko-KR" altLang="en-US" dirty="0"/>
                  <a:t> 대상으로 연산을 수행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수학적 </a:t>
                </a:r>
                <a:r>
                  <a:rPr lang="ko-KR" altLang="en-US" dirty="0" smtClean="0"/>
                  <a:t>표현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ko-KR" altLang="en-US" baseline="-25000" dirty="0" smtClean="0"/>
                  <a:t>속성리스트</a:t>
                </a:r>
                <a:r>
                  <a:rPr lang="en-US" altLang="ko-KR" dirty="0" smtClean="0"/>
                  <a:t>(</a:t>
                </a:r>
                <a:r>
                  <a:rPr lang="ko-KR" altLang="en-US" dirty="0" err="1"/>
                  <a:t>릴레이션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데이터 언어적 </a:t>
                </a:r>
                <a:r>
                  <a:rPr lang="ko-KR" altLang="en-US" dirty="0" smtClean="0"/>
                  <a:t>표현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속성리스트</a:t>
                </a:r>
                <a:r>
                  <a:rPr lang="en-US" altLang="ko-KR" dirty="0" smtClean="0"/>
                  <a:t>]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999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3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6" y="1808820"/>
            <a:ext cx="8202161" cy="28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9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798813"/>
            <a:ext cx="8266450" cy="36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8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926595" y="5364214"/>
            <a:ext cx="7829920" cy="14937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dirty="0">
                <a:latin typeface="+mn-lt"/>
              </a:rPr>
              <a:t>관계 데이터 연산의 개념과 종류를 알아본다</a:t>
            </a:r>
            <a:r>
              <a:rPr lang="en-US" altLang="ko-KR" dirty="0">
                <a:latin typeface="+mn-lt"/>
              </a:rPr>
              <a:t>.</a:t>
            </a:r>
          </a:p>
          <a:p>
            <a:pPr>
              <a:lnSpc>
                <a:spcPct val="13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dirty="0">
                <a:latin typeface="+mn-lt"/>
              </a:rPr>
              <a:t>일반 집합 연산자와 순수 관계 연산자의 차이를 이해한다</a:t>
            </a:r>
            <a:r>
              <a:rPr lang="en-US" altLang="ko-KR" dirty="0">
                <a:latin typeface="+mn-lt"/>
              </a:rPr>
              <a:t>.</a:t>
            </a:r>
          </a:p>
          <a:p>
            <a:pPr>
              <a:lnSpc>
                <a:spcPct val="13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dirty="0">
                <a:latin typeface="+mn-lt"/>
              </a:rPr>
              <a:t>일반 집합 연산자와 순수 관계 연산자를 이용해 질의를 표현하는 방법을 익힌다</a:t>
            </a:r>
            <a:r>
              <a:rPr lang="en-US" altLang="ko-KR" dirty="0">
                <a:latin typeface="+mn-lt"/>
              </a:rPr>
              <a:t>.</a:t>
            </a:r>
          </a:p>
          <a:p>
            <a:pPr>
              <a:lnSpc>
                <a:spcPct val="130000"/>
              </a:lnSpc>
              <a:buClr>
                <a:srgbClr val="056A9D"/>
              </a:buClr>
              <a:buFont typeface="Wingdings" pitchFamily="2" charset="2"/>
              <a:buChar char="§"/>
            </a:pPr>
            <a:r>
              <a:rPr lang="ko-KR" altLang="en-US" dirty="0">
                <a:latin typeface="+mn-lt"/>
              </a:rPr>
              <a:t>관계 해석의 개념을 간단히 정리해본다</a:t>
            </a:r>
            <a:r>
              <a:rPr lang="en-US" altLang="ko-KR" dirty="0">
                <a:latin typeface="+mn-lt"/>
              </a:rPr>
              <a:t>.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65" y="841211"/>
            <a:ext cx="5883690" cy="44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/>
              <a:t>프로젝트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151620" y="5499230"/>
            <a:ext cx="6255695" cy="630070"/>
          </a:xfrm>
          <a:prstGeom prst="wedgeRoundRectCallout">
            <a:avLst>
              <a:gd name="adj1" fmla="val -21914"/>
              <a:gd name="adj2" fmla="val -976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릴레이션에서</a:t>
            </a:r>
            <a:r>
              <a:rPr lang="ko-KR" altLang="en-US" sz="1600" dirty="0" smtClean="0">
                <a:solidFill>
                  <a:schemeClr val="tx1"/>
                </a:solidFill>
              </a:rPr>
              <a:t> 동일한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투플은</a:t>
            </a:r>
            <a:r>
              <a:rPr lang="ko-KR" altLang="en-US" sz="1600" dirty="0" smtClean="0">
                <a:solidFill>
                  <a:schemeClr val="tx1"/>
                </a:solidFill>
              </a:rPr>
              <a:t> 중복되지 않고 한 번만 나타남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781653"/>
            <a:ext cx="8373662" cy="32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2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/>
              <a:t>프로젝트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628800"/>
            <a:ext cx="5985665" cy="5191499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6192180" y="4689140"/>
            <a:ext cx="2520280" cy="1350151"/>
          </a:xfrm>
          <a:prstGeom prst="wedgeRoundRectCallout">
            <a:avLst>
              <a:gd name="adj1" fmla="val -68861"/>
              <a:gd name="adj2" fmla="val 362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릴레이션은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연산 </a:t>
            </a:r>
            <a:r>
              <a:rPr lang="ko-KR" altLang="en-US" sz="1600" dirty="0">
                <a:solidFill>
                  <a:schemeClr val="tx1"/>
                </a:solidFill>
              </a:rPr>
              <a:t>대상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릴레이션의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수직적 부분집합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97474" y="1140544"/>
                <a:ext cx="8775025" cy="5543705"/>
              </a:xfrm>
            </p:spPr>
            <p:txBody>
              <a:bodyPr/>
              <a:lstStyle/>
              <a:p>
                <a:r>
                  <a:rPr lang="ko-KR" altLang="en-US" dirty="0" smtClean="0"/>
                  <a:t>순수 관계 연산자 </a:t>
                </a:r>
                <a:r>
                  <a:rPr lang="en-US" altLang="ko-KR" dirty="0"/>
                  <a:t>– </a:t>
                </a:r>
                <a:r>
                  <a:rPr lang="ko-KR" altLang="en-US" dirty="0" smtClean="0"/>
                  <a:t>조</a:t>
                </a:r>
                <a:r>
                  <a:rPr lang="ko-KR" altLang="en-US" dirty="0"/>
                  <a:t>인</a:t>
                </a:r>
                <a:r>
                  <a:rPr lang="en-US" altLang="ko-KR" dirty="0" smtClean="0"/>
                  <a:t>(join)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조인 속성을 이용해 두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조합하여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조인 속성의 값이 같은 </a:t>
                </a:r>
                <a:r>
                  <a:rPr lang="ko-KR" altLang="en-US" dirty="0" err="1" smtClean="0"/>
                  <a:t>투플만</a:t>
                </a:r>
                <a:r>
                  <a:rPr lang="ko-KR" altLang="en-US" dirty="0" smtClean="0"/>
                  <a:t> 연결하여 생성된 </a:t>
                </a:r>
                <a:r>
                  <a:rPr lang="ko-KR" altLang="en-US" dirty="0" err="1" smtClean="0"/>
                  <a:t>투플을</a:t>
                </a:r>
                <a:r>
                  <a:rPr lang="ko-KR" altLang="en-US" dirty="0" smtClean="0"/>
                  <a:t> 결과 </a:t>
                </a:r>
                <a:r>
                  <a:rPr lang="ko-KR" altLang="en-US" dirty="0" err="1" smtClean="0"/>
                  <a:t>릴레이션에</a:t>
                </a:r>
                <a:r>
                  <a:rPr lang="ko-KR" altLang="en-US" dirty="0" smtClean="0"/>
                  <a:t> 포함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조인 </a:t>
                </a:r>
                <a:r>
                  <a:rPr lang="ko-KR" altLang="en-US" dirty="0"/>
                  <a:t>속성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두 </a:t>
                </a:r>
                <a:r>
                  <a:rPr lang="ko-KR" altLang="en-US" dirty="0" err="1"/>
                  <a:t>릴레이션이</a:t>
                </a:r>
                <a:r>
                  <a:rPr lang="ko-KR" altLang="en-US" dirty="0"/>
                  <a:t> 공통으로 가지고 있는 </a:t>
                </a:r>
                <a:r>
                  <a:rPr lang="ko-KR" altLang="en-US" dirty="0" smtClean="0"/>
                  <a:t>속성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표현법 </a:t>
                </a:r>
                <a:r>
                  <a:rPr lang="en-US" altLang="ko-KR" dirty="0" smtClean="0"/>
                  <a:t>: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1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2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동등 </a:t>
                </a:r>
                <a:r>
                  <a:rPr lang="ko-KR" altLang="en-US" dirty="0"/>
                  <a:t>조인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/>
                  <a:t>equi</a:t>
                </a:r>
                <a:r>
                  <a:rPr lang="en-US" altLang="ko-KR" dirty="0" smtClean="0"/>
                  <a:t>-join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이라고도 </a:t>
                </a:r>
                <a:r>
                  <a:rPr lang="ko-KR" altLang="en-US" dirty="0" smtClean="0"/>
                  <a:t>함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97474" y="1140544"/>
                <a:ext cx="8775025" cy="5543705"/>
              </a:xfrm>
              <a:blipFill>
                <a:blip r:embed="rId2"/>
                <a:stretch>
                  <a:fillRect l="-973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52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 smtClean="0"/>
              <a:t>조인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40" y="1538790"/>
            <a:ext cx="4414696" cy="521736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664657" y="3834044"/>
            <a:ext cx="3082843" cy="1350151"/>
          </a:xfrm>
          <a:prstGeom prst="wedgeRoundRectCallout">
            <a:avLst>
              <a:gd name="adj1" fmla="val -63279"/>
              <a:gd name="adj2" fmla="val -2465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조인 속성</a:t>
            </a:r>
            <a:r>
              <a:rPr lang="en-US" altLang="ko-KR" sz="1600" dirty="0">
                <a:solidFill>
                  <a:schemeClr val="tx1"/>
                </a:solidFill>
              </a:rPr>
              <a:t>]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고객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600" dirty="0" smtClean="0">
                <a:solidFill>
                  <a:schemeClr val="tx1"/>
                </a:solidFill>
              </a:rPr>
              <a:t> 고객아이디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 주문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고객아이디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2145" y="1583795"/>
            <a:ext cx="3195355" cy="13445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만약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정소화</a:t>
            </a:r>
            <a:r>
              <a:rPr lang="ko-KR" altLang="en-US" dirty="0">
                <a:solidFill>
                  <a:schemeClr val="tx1"/>
                </a:solidFill>
              </a:rPr>
              <a:t> 고객이 주문한 제품을 검색하고 싶다면 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조인 연산이 필요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0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 smtClean="0"/>
              <a:t>조인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89" y="1630442"/>
            <a:ext cx="5520096" cy="5229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모서리가 둥근 직사각형 6"/>
              <p:cNvSpPr/>
              <p:nvPr/>
            </p:nvSpPr>
            <p:spPr>
              <a:xfrm>
                <a:off x="296525" y="2888940"/>
                <a:ext cx="1755195" cy="80777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tx1"/>
                    </a:solidFill>
                  </a:rPr>
                  <a:t>고객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000" dirty="0" smtClean="0">
                    <a:solidFill>
                      <a:schemeClr val="tx1"/>
                    </a:solidFill>
                  </a:rPr>
                  <a:t>주문 </a:t>
                </a:r>
                <a:endParaRPr lang="en-US" altLang="ko-KR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모서리가 둥근 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2888940"/>
                <a:ext cx="1755195" cy="80777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사각형 설명선 7"/>
          <p:cNvSpPr/>
          <p:nvPr/>
        </p:nvSpPr>
        <p:spPr>
          <a:xfrm>
            <a:off x="6237186" y="3521326"/>
            <a:ext cx="2790309" cy="1482849"/>
          </a:xfrm>
          <a:prstGeom prst="wedgeRoundRectCallout">
            <a:avLst>
              <a:gd name="adj1" fmla="val -40907"/>
              <a:gd name="adj2" fmla="val 6902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어느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의</a:t>
            </a:r>
            <a:r>
              <a:rPr lang="ko-KR" altLang="en-US" sz="1600" dirty="0" smtClean="0">
                <a:solidFill>
                  <a:schemeClr val="tx1"/>
                </a:solidFill>
              </a:rPr>
              <a:t> 소속인지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구분하기 위해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b="1" dirty="0" smtClean="0">
                <a:solidFill>
                  <a:srgbClr val="0000CC"/>
                </a:solidFill>
              </a:rPr>
              <a:t>‘</a:t>
            </a:r>
            <a:r>
              <a:rPr lang="ko-KR" altLang="en-US" sz="1600" b="1" dirty="0" err="1" smtClean="0">
                <a:solidFill>
                  <a:srgbClr val="0000CC"/>
                </a:solidFill>
              </a:rPr>
              <a:t>릴레이션</a:t>
            </a:r>
            <a:r>
              <a:rPr lang="en-US" altLang="ko-KR" sz="1600" b="1" dirty="0" smtClean="0">
                <a:solidFill>
                  <a:srgbClr val="0000CC"/>
                </a:solidFill>
              </a:rPr>
              <a:t>.</a:t>
            </a:r>
            <a:r>
              <a:rPr lang="ko-KR" altLang="en-US" sz="1600" b="1" dirty="0" err="1" smtClean="0">
                <a:solidFill>
                  <a:srgbClr val="0000CC"/>
                </a:solidFill>
              </a:rPr>
              <a:t>속성이름</a:t>
            </a:r>
            <a:r>
              <a:rPr lang="en-US" altLang="ko-KR" sz="1600" b="1" dirty="0" smtClean="0">
                <a:solidFill>
                  <a:srgbClr val="0000CC"/>
                </a:solidFill>
              </a:rPr>
              <a:t>’ 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형식으로 표기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3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세타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조인</a:t>
                </a:r>
                <a:r>
                  <a:rPr lang="en-US" altLang="ko-KR" dirty="0" smtClean="0"/>
                  <a:t>(</a:t>
                </a:r>
                <a:r>
                  <a:rPr lang="en-US" altLang="ko-KR" dirty="0" smtClean="0"/>
                  <a:t>theta-join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𝜽</m:t>
                    </m:r>
                  </m:oMath>
                </a14:m>
                <a:r>
                  <a:rPr lang="en-US" altLang="ko-KR" dirty="0" smtClean="0"/>
                  <a:t>-join)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동등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조인에 비해 더 일반화된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조인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주어진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조인 조건을 만족하는 두 </a:t>
                </a:r>
                <a:r>
                  <a:rPr lang="ko-KR" altLang="en-US" dirty="0" err="1" smtClean="0"/>
                  <a:t>릴레이션의</a:t>
                </a:r>
                <a:r>
                  <a:rPr lang="ko-KR" altLang="en-US" dirty="0" smtClean="0"/>
                  <a:t> 모든 </a:t>
                </a:r>
                <a:r>
                  <a:rPr lang="ko-KR" altLang="en-US" dirty="0" err="1" smtClean="0"/>
                  <a:t>투플을</a:t>
                </a:r>
                <a:r>
                  <a:rPr lang="ko-KR" altLang="en-US" dirty="0" smtClean="0"/>
                  <a:t> 연결하여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생성된 새로운 </a:t>
                </a:r>
                <a:r>
                  <a:rPr lang="ko-KR" altLang="en-US" dirty="0" err="1" smtClean="0"/>
                  <a:t>투플로</a:t>
                </a:r>
                <a:r>
                  <a:rPr lang="ko-KR" altLang="en-US" dirty="0" smtClean="0"/>
                  <a:t>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결과 </a:t>
                </a:r>
                <a:r>
                  <a:rPr lang="ko-KR" altLang="en-US" dirty="0" err="1" smtClean="0"/>
                  <a:t>릴레이션의</a:t>
                </a:r>
                <a:r>
                  <a:rPr lang="ko-KR" altLang="en-US" dirty="0" smtClean="0"/>
                  <a:t> 차수는 두 </a:t>
                </a:r>
                <a:r>
                  <a:rPr lang="ko-KR" altLang="en-US" dirty="0" err="1" smtClean="0"/>
                  <a:t>릴레이션의</a:t>
                </a:r>
                <a:r>
                  <a:rPr lang="ko-KR" altLang="en-US" dirty="0" smtClean="0"/>
                  <a:t> 차수를 더한 것과 같음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표현법 </a:t>
                </a:r>
                <a:r>
                  <a:rPr lang="en-US" altLang="ko-KR" dirty="0" smtClean="0"/>
                  <a:t>: </a:t>
                </a:r>
                <a:r>
                  <a:rPr lang="ko-KR" altLang="en-US" dirty="0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baseline="-25000" dirty="0" smtClean="0"/>
                  <a:t>A</a:t>
                </a:r>
                <a14:m>
                  <m:oMath xmlns:m="http://schemas.openxmlformats.org/officeDocument/2006/math">
                    <m:r>
                      <a:rPr lang="ko-KR" altLang="en-US" i="1" baseline="-25000" dirty="0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altLang="ko-KR" baseline="-25000" dirty="0" smtClean="0"/>
                  <a:t>B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2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𝜽</m:t>
                    </m:r>
                  </m:oMath>
                </a14:m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비교 </a:t>
                </a:r>
                <a:r>
                  <a:rPr lang="ko-KR" altLang="en-US" dirty="0"/>
                  <a:t>연산자</a:t>
                </a:r>
                <a:r>
                  <a:rPr lang="en-US" altLang="ko-KR" dirty="0"/>
                  <a:t>(&gt;, ≥, &lt;, ≤, =, ≠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를 의미</a:t>
                </a:r>
                <a:endParaRPr lang="en-US" altLang="ko-KR" dirty="0" smtClean="0"/>
              </a:p>
              <a:p>
                <a:pPr lvl="8">
                  <a:lnSpc>
                    <a:spcPct val="150000"/>
                  </a:lnSpc>
                </a:pPr>
                <a:endParaRPr lang="en-US" altLang="ko-KR" sz="1050" dirty="0" smtClean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/>
                  <a:t>동등 </a:t>
                </a:r>
                <a:r>
                  <a:rPr lang="ko-KR" altLang="en-US" dirty="0" smtClean="0"/>
                  <a:t>조인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/>
                  <a:t>equi</a:t>
                </a:r>
                <a:r>
                  <a:rPr lang="en-US" altLang="ko-KR" dirty="0" smtClean="0"/>
                  <a:t>-join)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𝜽</m:t>
                    </m:r>
                    <m:r>
                      <a:rPr lang="en-US" altLang="ko-KR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연산자가 </a:t>
                </a:r>
                <a:r>
                  <a:rPr lang="en-US" altLang="ko-KR" dirty="0" smtClean="0"/>
                  <a:t>“=”</a:t>
                </a:r>
                <a:r>
                  <a:rPr lang="ko-KR" altLang="en-US" dirty="0" smtClean="0"/>
                  <a:t>인 </a:t>
                </a:r>
                <a:r>
                  <a:rPr lang="ko-KR" altLang="en-US" dirty="0" err="1" smtClean="0"/>
                  <a:t>세타</a:t>
                </a:r>
                <a:r>
                  <a:rPr lang="ko-KR" altLang="en-US" dirty="0" smtClean="0"/>
                  <a:t> 조인을 </a:t>
                </a:r>
                <a:r>
                  <a:rPr lang="ko-KR" altLang="en-US" dirty="0" smtClean="0"/>
                  <a:t>의미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표현법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baseline="-25000" dirty="0"/>
                  <a:t>A=B </a:t>
                </a:r>
                <a:r>
                  <a:rPr lang="ko-KR" altLang="en-US" dirty="0" err="1"/>
                  <a:t>릴레이션</a:t>
                </a:r>
                <a:r>
                  <a:rPr lang="en-US" altLang="ko-KR" dirty="0" smtClean="0"/>
                  <a:t>2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999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모서리가 둥근 직사각형 3"/>
              <p:cNvSpPr/>
              <p:nvPr/>
            </p:nvSpPr>
            <p:spPr>
              <a:xfrm>
                <a:off x="5112060" y="5634245"/>
                <a:ext cx="3780420" cy="62775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 smtClean="0">
                    <a:solidFill>
                      <a:schemeClr val="tx1"/>
                    </a:solidFill>
                  </a:rPr>
                  <a:t>예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) 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고객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ko-KR" altLang="en-US" sz="1600" baseline="-25000" dirty="0" smtClean="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rPr>
                  <a:t>고객</a:t>
                </a:r>
                <a:r>
                  <a:rPr lang="en-US" altLang="ko-KR" sz="1600" baseline="-25000" dirty="0" smtClean="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rPr>
                  <a:t>.</a:t>
                </a:r>
                <a:r>
                  <a:rPr lang="ko-KR" altLang="en-US" sz="1600" baseline="-25000" dirty="0" err="1" smtClean="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rPr>
                  <a:t>고객아이디</a:t>
                </a:r>
                <a:r>
                  <a:rPr lang="en-US" altLang="ko-KR" sz="1600" baseline="-25000" dirty="0" smtClean="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rPr>
                  <a:t>=</a:t>
                </a:r>
                <a:r>
                  <a:rPr lang="ko-KR" altLang="en-US" sz="1600" baseline="-25000" dirty="0" smtClean="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rPr>
                  <a:t>주문</a:t>
                </a:r>
                <a:r>
                  <a:rPr lang="en-US" altLang="ko-KR" sz="1600" baseline="-25000" dirty="0" smtClean="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rPr>
                  <a:t>.</a:t>
                </a:r>
                <a:r>
                  <a:rPr lang="ko-KR" altLang="en-US" sz="1600" baseline="-25000" dirty="0" err="1" smtClean="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rPr>
                  <a:t>고객아이디</a:t>
                </a:r>
                <a:r>
                  <a:rPr lang="ko-KR" altLang="en-US" sz="1600" baseline="-25000" dirty="0" smtClean="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rPr>
                  <a:t> 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주문 </a:t>
                </a:r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모서리가 둥근 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060" y="5634245"/>
                <a:ext cx="3780420" cy="6277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96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97474" y="1140544"/>
                <a:ext cx="8846525" cy="5543705"/>
              </a:xfrm>
            </p:spPr>
            <p:txBody>
              <a:bodyPr/>
              <a:lstStyle/>
              <a:p>
                <a:r>
                  <a:rPr lang="ko-KR" altLang="en-US" dirty="0" smtClean="0"/>
                  <a:t>자연</a:t>
                </a:r>
                <a:r>
                  <a:rPr lang="en-US" altLang="ko-KR" dirty="0" smtClean="0"/>
                  <a:t> </a:t>
                </a:r>
                <a:r>
                  <a:rPr lang="ko-KR" altLang="en-US" dirty="0"/>
                  <a:t>조인</a:t>
                </a:r>
                <a:r>
                  <a:rPr lang="en-US" altLang="ko-KR" dirty="0" smtClean="0"/>
                  <a:t>(natural join)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동등 조인의 결과 릴레이션에서 조인 속성이 한 번만 나타나게 하는 연산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표현법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baseline="-25000" dirty="0" smtClean="0"/>
                  <a:t>N </a:t>
                </a:r>
                <a:r>
                  <a:rPr lang="ko-KR" altLang="en-US" dirty="0" err="1"/>
                  <a:t>릴레이션</a:t>
                </a:r>
                <a:r>
                  <a:rPr lang="en-US" altLang="ko-KR" dirty="0" smtClean="0"/>
                  <a:t>2</a:t>
                </a: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97474" y="1140544"/>
                <a:ext cx="8846525" cy="5543705"/>
              </a:xfrm>
              <a:blipFill>
                <a:blip r:embed="rId2"/>
                <a:stretch>
                  <a:fillRect l="-965" t="-880" r="-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3558009" y="2798930"/>
            <a:ext cx="1485165" cy="7650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</a:rPr>
              <a:t>세타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조인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5441" y="3666666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</a:t>
            </a:r>
            <a:r>
              <a:rPr lang="ko-KR" altLang="en-US" dirty="0" smtClean="0"/>
              <a:t>연산자를 이용해 조인 조건을 표현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58109" y="522033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중복된 조인 속성을 제거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58009" y="4278409"/>
            <a:ext cx="1485165" cy="7650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동등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조인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58009" y="5766506"/>
            <a:ext cx="1485165" cy="7650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자연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조인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6" idx="2"/>
            <a:endCxn id="11" idx="0"/>
          </p:cNvCxnSpPr>
          <p:nvPr/>
        </p:nvCxnSpPr>
        <p:spPr>
          <a:xfrm>
            <a:off x="4300592" y="3564015"/>
            <a:ext cx="0" cy="714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300592" y="5043494"/>
            <a:ext cx="0" cy="714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5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 smtClean="0"/>
              <a:t>조인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673805"/>
            <a:ext cx="8659196" cy="49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 smtClean="0"/>
              <a:t>조인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1557652"/>
            <a:ext cx="6824840" cy="5201717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932040" y="749383"/>
            <a:ext cx="3118282" cy="697128"/>
          </a:xfrm>
          <a:prstGeom prst="wedgeRoundRectCallout">
            <a:avLst>
              <a:gd name="adj1" fmla="val -37805"/>
              <a:gd name="adj2" fmla="val 72577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조인 속성이 </a:t>
            </a:r>
            <a:r>
              <a:rPr lang="en-US" altLang="ko-KR" sz="1600" dirty="0" smtClean="0">
                <a:solidFill>
                  <a:schemeClr val="tx1"/>
                </a:solidFill>
              </a:rPr>
              <a:t>B1</a:t>
            </a:r>
            <a:r>
              <a:rPr lang="ko-KR" altLang="en-US" sz="1600" dirty="0" smtClean="0">
                <a:solidFill>
                  <a:schemeClr val="tx1"/>
                </a:solidFill>
              </a:rPr>
              <a:t>과 </a:t>
            </a:r>
            <a:r>
              <a:rPr lang="en-US" altLang="ko-KR" sz="1600" dirty="0" smtClean="0">
                <a:solidFill>
                  <a:schemeClr val="tx1"/>
                </a:solidFill>
              </a:rPr>
              <a:t>B2</a:t>
            </a:r>
            <a:r>
              <a:rPr lang="ko-KR" altLang="en-US" sz="1600" dirty="0" smtClean="0">
                <a:solidFill>
                  <a:schemeClr val="tx1"/>
                </a:solidFill>
              </a:rPr>
              <a:t>로 구성됨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0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 err="1" smtClean="0"/>
              <a:t>디비전</a:t>
            </a:r>
            <a:r>
              <a:rPr lang="en-US" altLang="ko-KR" dirty="0" smtClean="0"/>
              <a:t>(division)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표현법 </a:t>
            </a:r>
            <a:r>
              <a:rPr lang="en-US" altLang="ko-KR" dirty="0"/>
              <a:t>: </a:t>
            </a:r>
            <a:r>
              <a:rPr lang="ko-KR" altLang="en-US" dirty="0" err="1"/>
              <a:t>릴레이션</a:t>
            </a:r>
            <a:r>
              <a:rPr lang="en-US" altLang="ko-KR" dirty="0"/>
              <a:t>1 </a:t>
            </a:r>
            <a:r>
              <a:rPr lang="en-US" altLang="ko-KR" dirty="0" smtClean="0"/>
              <a:t>÷ </a:t>
            </a:r>
            <a:r>
              <a:rPr lang="ko-KR" altLang="en-US" dirty="0" err="1" smtClean="0"/>
              <a:t>릴레이션</a:t>
            </a:r>
            <a:r>
              <a:rPr lang="en-US" altLang="ko-KR" dirty="0"/>
              <a:t>2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모든 </a:t>
            </a:r>
            <a:r>
              <a:rPr lang="ko-KR" altLang="en-US" dirty="0" err="1" smtClean="0"/>
              <a:t>투플과</a:t>
            </a:r>
            <a:r>
              <a:rPr lang="ko-KR" altLang="en-US" dirty="0" smtClean="0"/>
              <a:t> 관련이 있는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투플로</a:t>
            </a:r>
            <a:r>
              <a:rPr lang="ko-KR" altLang="en-US" dirty="0" smtClean="0"/>
              <a:t> 결과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모든 속성을 포함하고 있어야 연산이 가능함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도메인이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같아야 한다는 </a:t>
            </a:r>
            <a:r>
              <a:rPr lang="ko-KR" altLang="en-US" dirty="0" smtClean="0"/>
              <a:t>의미</a:t>
            </a:r>
            <a:endParaRPr lang="en-US" altLang="ko-KR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82491" y="4416161"/>
            <a:ext cx="6149849" cy="1472723"/>
          </a:xfrm>
          <a:prstGeom prst="roundRect">
            <a:avLst>
              <a:gd name="adj" fmla="val 6179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460" y="4679095"/>
            <a:ext cx="5055032" cy="108487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5562110" y="3722165"/>
            <a:ext cx="2565285" cy="561930"/>
          </a:xfrm>
          <a:prstGeom prst="wedgeRoundRectCallout">
            <a:avLst>
              <a:gd name="adj1" fmla="val -30756"/>
              <a:gd name="adj2" fmla="val 9170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정수의 나눗셈과 유사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관계 데이터 연산의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모델 </a:t>
            </a:r>
            <a:r>
              <a:rPr lang="en-US" altLang="ko-KR" dirty="0"/>
              <a:t>= </a:t>
            </a:r>
            <a:r>
              <a:rPr lang="ko-KR" altLang="en-US" dirty="0"/>
              <a:t>데이터 구조 </a:t>
            </a:r>
            <a:r>
              <a:rPr lang="en-US" altLang="ko-KR"/>
              <a:t>+ </a:t>
            </a:r>
            <a:r>
              <a:rPr lang="ko-KR" altLang="en-US" smtClean="0"/>
              <a:t>연산 </a:t>
            </a:r>
            <a:r>
              <a:rPr lang="en-US" altLang="ko-KR" smtClean="0"/>
              <a:t>+ </a:t>
            </a:r>
            <a:r>
              <a:rPr lang="ko-KR" altLang="en-US" smtClean="0"/>
              <a:t>제약조건</a:t>
            </a:r>
            <a:endParaRPr lang="ko-KR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1943835"/>
            <a:ext cx="6520815" cy="40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 err="1" smtClean="0"/>
              <a:t>디비전</a:t>
            </a:r>
            <a:r>
              <a:rPr lang="en-US" altLang="ko-KR" dirty="0" smtClean="0"/>
              <a:t>(division)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6" y="1671117"/>
            <a:ext cx="8480402" cy="46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7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 err="1" smtClean="0"/>
              <a:t>디비전</a:t>
            </a:r>
            <a:r>
              <a:rPr lang="en-US" altLang="ko-KR" dirty="0" smtClean="0"/>
              <a:t>(division)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12" y="1718809"/>
            <a:ext cx="8222234" cy="49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관계 대수를 이용한 질의 표현 </a:t>
            </a:r>
            <a:r>
              <a:rPr lang="ko-KR" altLang="en-US" dirty="0" smtClean="0"/>
              <a:t>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1628800"/>
            <a:ext cx="4590510" cy="518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6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 대수를 이용한 질의 표현 예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5" y="1853824"/>
            <a:ext cx="8474224" cy="29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6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 대수를 이용한 질의 표현 예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1898830"/>
            <a:ext cx="8624194" cy="26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 대수를 이용한 질의 표현 예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808820"/>
            <a:ext cx="8434066" cy="2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6" cy="5543705"/>
          </a:xfrm>
        </p:spPr>
        <p:txBody>
          <a:bodyPr/>
          <a:lstStyle/>
          <a:p>
            <a:r>
              <a:rPr lang="ko-KR" altLang="en-US" dirty="0"/>
              <a:t>확장된 관계 대수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 연산자를 확장한 연산자들이 제안됨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자연 조인 연산을 확장한 세미 조인과 외부 조인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29" y="2843935"/>
            <a:ext cx="8550951" cy="35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6" cy="5543705"/>
          </a:xfrm>
        </p:spPr>
        <p:txBody>
          <a:bodyPr/>
          <a:lstStyle/>
          <a:p>
            <a:r>
              <a:rPr lang="ko-KR" altLang="en-US" dirty="0"/>
              <a:t>확장된 관계 대수 </a:t>
            </a:r>
            <a:r>
              <a:rPr lang="ko-KR" altLang="en-US" dirty="0" smtClean="0"/>
              <a:t>연산자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51" y="1628800"/>
            <a:ext cx="7416959" cy="52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97474" y="1140544"/>
                <a:ext cx="8846526" cy="5543705"/>
              </a:xfrm>
            </p:spPr>
            <p:txBody>
              <a:bodyPr/>
              <a:lstStyle/>
              <a:p>
                <a:r>
                  <a:rPr lang="ko-KR" altLang="en-US" dirty="0"/>
                  <a:t>확장된 관계 대수 </a:t>
                </a:r>
                <a:r>
                  <a:rPr lang="ko-KR" altLang="en-US" dirty="0" smtClean="0"/>
                  <a:t>연산자 </a:t>
                </a:r>
                <a:r>
                  <a:rPr lang="en-US" altLang="ko-KR" dirty="0" smtClean="0"/>
                  <a:t>– </a:t>
                </a:r>
                <a:r>
                  <a:rPr lang="ko-KR" altLang="en-US" dirty="0" smtClean="0"/>
                  <a:t>세미 조인</a:t>
                </a:r>
                <a:r>
                  <a:rPr lang="en-US" altLang="ko-KR" dirty="0" smtClean="0"/>
                  <a:t>(semi-join)</a:t>
                </a:r>
                <a:endParaRPr lang="ko-KR" altLang="en-US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조인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속성으로 프로젝트 연산을 수행한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이용하는 조인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표현법 </a:t>
                </a:r>
                <a:r>
                  <a:rPr lang="en-US" altLang="ko-KR" dirty="0"/>
                  <a:t>: </a:t>
                </a:r>
                <a:r>
                  <a:rPr lang="ko-KR" altLang="en-US" dirty="0" err="1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⋉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err="1"/>
                  <a:t>릴레이션</a:t>
                </a:r>
                <a:r>
                  <a:rPr lang="en-US" altLang="ko-KR" dirty="0" smtClean="0"/>
                  <a:t>2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2</a:t>
                </a:r>
                <a:r>
                  <a:rPr lang="ko-KR" altLang="en-US" dirty="0"/>
                  <a:t>를</a:t>
                </a:r>
                <a:r>
                  <a:rPr lang="ko-KR" altLang="en-US" dirty="0" smtClean="0"/>
                  <a:t> 조인 </a:t>
                </a:r>
                <a:r>
                  <a:rPr lang="ko-KR" altLang="en-US" dirty="0" smtClean="0"/>
                  <a:t>속성으로 프로젝트 </a:t>
                </a:r>
                <a:r>
                  <a:rPr lang="ko-KR" altLang="en-US" dirty="0" smtClean="0"/>
                  <a:t>연산한 후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에 자연 조인하여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불필요한 속성을 미리 제거하여 </a:t>
                </a:r>
                <a:r>
                  <a:rPr lang="ko-KR" altLang="en-US" dirty="0" smtClean="0"/>
                  <a:t>조인 연산 비용을 줄이는 장점이 있음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교환적 특징이 없음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/>
                  <a:t>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⋉</m:t>
                    </m:r>
                  </m:oMath>
                </a14:m>
                <a:r>
                  <a:rPr lang="en-US" altLang="ko-KR" dirty="0" smtClean="0"/>
                  <a:t> S ≠ 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⋉</m:t>
                    </m:r>
                  </m:oMath>
                </a14:m>
                <a:r>
                  <a:rPr lang="en-US" altLang="ko-KR" dirty="0" smtClean="0"/>
                  <a:t> R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97474" y="1140544"/>
                <a:ext cx="8846526" cy="5543705"/>
              </a:xfrm>
              <a:blipFill>
                <a:blip r:embed="rId2"/>
                <a:stretch>
                  <a:fillRect l="-965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97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6" cy="5543705"/>
          </a:xfrm>
        </p:spPr>
        <p:txBody>
          <a:bodyPr/>
          <a:lstStyle/>
          <a:p>
            <a:r>
              <a:rPr lang="ko-KR" altLang="en-US" dirty="0"/>
              <a:t>확장된 관계 대수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세미 조인</a:t>
            </a:r>
            <a:r>
              <a:rPr lang="en-US" altLang="ko-KR" dirty="0" smtClean="0"/>
              <a:t>(semi-join)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718810"/>
            <a:ext cx="8326202" cy="504056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206515" y="4374105"/>
            <a:ext cx="3015335" cy="1837166"/>
          </a:xfrm>
          <a:prstGeom prst="wedgeRoundRectCallout">
            <a:avLst>
              <a:gd name="adj1" fmla="val 61950"/>
              <a:gd name="adj2" fmla="val -630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고객 릴레이션에서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자연 조인 연산에 참여할 수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있는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투플만</a:t>
            </a:r>
            <a:r>
              <a:rPr lang="ko-KR" altLang="en-US" sz="1600" dirty="0" smtClean="0">
                <a:solidFill>
                  <a:schemeClr val="tx1"/>
                </a:solidFill>
              </a:rPr>
              <a:t> 선택됨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 smtClean="0">
                <a:solidFill>
                  <a:srgbClr val="0000CC"/>
                </a:solidFill>
                <a:sym typeface="Wingdings 3" panose="05040102010807070707" pitchFamily="18" charset="2"/>
              </a:rPr>
              <a:t> </a:t>
            </a:r>
            <a:r>
              <a:rPr lang="ko-KR" altLang="en-US" sz="1600" b="1" dirty="0" smtClean="0">
                <a:solidFill>
                  <a:srgbClr val="0000CC"/>
                </a:solidFill>
              </a:rPr>
              <a:t>주문한 적이 있는 고객의</a:t>
            </a:r>
            <a:r>
              <a:rPr lang="en-US" altLang="ko-KR" sz="1600" b="1" dirty="0" smtClean="0">
                <a:solidFill>
                  <a:srgbClr val="0000CC"/>
                </a:solidFill>
              </a:rPr>
              <a:t/>
            </a:r>
            <a:br>
              <a:rPr lang="en-US" altLang="ko-KR" sz="1600" b="1" dirty="0" smtClean="0">
                <a:solidFill>
                  <a:srgbClr val="0000CC"/>
                </a:solidFill>
              </a:rPr>
            </a:br>
            <a:r>
              <a:rPr lang="ko-KR" altLang="en-US" sz="1600" b="1" dirty="0" smtClean="0">
                <a:solidFill>
                  <a:srgbClr val="0000CC"/>
                </a:solidFill>
              </a:rPr>
              <a:t>데이터만 검색됨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1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관계 데이터 연산의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r>
              <a:rPr lang="ko-KR" altLang="en-US" dirty="0" smtClean="0"/>
              <a:t>관계 </a:t>
            </a:r>
            <a:r>
              <a:rPr lang="ko-KR" altLang="en-US" dirty="0"/>
              <a:t>데이터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(relational data operation)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관계 데이터 모델의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원하는 데이터를 얻기 위해 </a:t>
            </a:r>
            <a:r>
              <a:rPr lang="ko-KR" altLang="en-US" dirty="0" err="1"/>
              <a:t>릴레이션에</a:t>
            </a:r>
            <a:r>
              <a:rPr lang="ko-KR" altLang="en-US" dirty="0"/>
              <a:t> 필요한 처리 요구를</a:t>
            </a:r>
            <a:r>
              <a:rPr lang="en-US" altLang="ko-KR" dirty="0"/>
              <a:t> </a:t>
            </a:r>
            <a:r>
              <a:rPr lang="ko-KR" altLang="en-US" dirty="0"/>
              <a:t>수행하는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관계 대수와 관계 해석 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기능과 표현력 측면에서 동등한 능력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5" y="3699030"/>
            <a:ext cx="788390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외부 조인</a:t>
            </a:r>
            <a:r>
              <a:rPr lang="en-US" altLang="ko-KR" dirty="0" smtClean="0"/>
              <a:t>(outer-join)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자연 </a:t>
            </a:r>
            <a:r>
              <a:rPr lang="ko-KR" altLang="en-US" dirty="0" smtClean="0"/>
              <a:t>조인 연산에서 제외되는 </a:t>
            </a:r>
            <a:r>
              <a:rPr lang="ko-KR" altLang="en-US" dirty="0" err="1" smtClean="0"/>
              <a:t>투플도</a:t>
            </a:r>
            <a:r>
              <a:rPr lang="ko-KR" altLang="en-US" dirty="0" smtClean="0"/>
              <a:t> 결과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포함시키는 조인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결과 릴레이션에서 속성 값이 없는 경우는 널 값으로 처리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왼쪽</a:t>
            </a:r>
            <a:r>
              <a:rPr lang="en-US" altLang="ko-KR" dirty="0"/>
              <a:t>(left)</a:t>
            </a:r>
            <a:r>
              <a:rPr lang="ko-KR" altLang="en-US" dirty="0"/>
              <a:t> 외부 조인</a:t>
            </a:r>
            <a:r>
              <a:rPr lang="en-US" altLang="ko-KR" dirty="0"/>
              <a:t> / </a:t>
            </a:r>
            <a:r>
              <a:rPr lang="ko-KR" altLang="en-US" dirty="0"/>
              <a:t>오른쪽</a:t>
            </a:r>
            <a:r>
              <a:rPr lang="en-US" altLang="ko-KR" dirty="0"/>
              <a:t>(right)</a:t>
            </a:r>
            <a:r>
              <a:rPr lang="ko-KR" altLang="en-US" dirty="0"/>
              <a:t> 외부 조인 </a:t>
            </a:r>
            <a:r>
              <a:rPr lang="en-US" altLang="ko-KR" dirty="0"/>
              <a:t>/ </a:t>
            </a:r>
            <a:r>
              <a:rPr lang="ko-KR" altLang="en-US" dirty="0"/>
              <a:t>완전</a:t>
            </a:r>
            <a:r>
              <a:rPr lang="en-US" altLang="ko-KR" dirty="0"/>
              <a:t>(full)</a:t>
            </a:r>
            <a:r>
              <a:rPr lang="ko-KR" altLang="en-US" dirty="0"/>
              <a:t> 외부 </a:t>
            </a:r>
            <a:r>
              <a:rPr lang="ko-KR" altLang="en-US" dirty="0" smtClean="0"/>
              <a:t>조인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모든 </a:t>
            </a:r>
            <a:r>
              <a:rPr lang="ko-KR" altLang="en-US" dirty="0" err="1"/>
              <a:t>투플을</a:t>
            </a:r>
            <a:r>
              <a:rPr lang="ko-KR" altLang="en-US" dirty="0"/>
              <a:t> 결과 릴레이션으로 </a:t>
            </a:r>
            <a:r>
              <a:rPr lang="ko-KR" altLang="en-US" dirty="0" smtClean="0"/>
              <a:t>가져오는 </a:t>
            </a:r>
            <a:r>
              <a:rPr lang="ko-KR" altLang="en-US" dirty="0" err="1" smtClean="0"/>
              <a:t>릴레이션이</a:t>
            </a:r>
            <a:r>
              <a:rPr lang="ko-KR" altLang="en-US" dirty="0" smtClean="0"/>
              <a:t> 무엇이냐에 따라 분류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자연 조인 </a:t>
            </a:r>
            <a:r>
              <a:rPr lang="ko-KR" altLang="en-US" dirty="0"/>
              <a:t>연산에서 </a:t>
            </a:r>
            <a:r>
              <a:rPr lang="ko-KR" altLang="en-US" dirty="0" smtClean="0"/>
              <a:t>제외되는 </a:t>
            </a:r>
            <a:r>
              <a:rPr lang="ko-KR" altLang="en-US" dirty="0" err="1" smtClean="0"/>
              <a:t>투플도</a:t>
            </a:r>
            <a:r>
              <a:rPr lang="ko-KR" altLang="en-US" dirty="0" smtClean="0"/>
              <a:t> 포함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386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외부 조인</a:t>
            </a:r>
            <a:r>
              <a:rPr lang="en-US" altLang="ko-KR" dirty="0" smtClean="0"/>
              <a:t>(outer-join)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왼쪽</a:t>
            </a:r>
            <a:r>
              <a:rPr lang="en-US" altLang="ko-KR" dirty="0"/>
              <a:t> </a:t>
            </a:r>
            <a:r>
              <a:rPr lang="ko-KR" altLang="en-US" dirty="0" smtClean="0"/>
              <a:t>외부 조인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표현법 </a:t>
            </a:r>
            <a:r>
              <a:rPr lang="en-US" altLang="ko-KR" dirty="0"/>
              <a:t>: </a:t>
            </a:r>
            <a:r>
              <a:rPr lang="ko-KR" altLang="en-US" dirty="0"/>
              <a:t>릴레이션</a:t>
            </a:r>
            <a:r>
              <a:rPr lang="en-US" altLang="ko-KR" dirty="0"/>
              <a:t>1 </a:t>
            </a:r>
            <a:r>
              <a:rPr lang="en-US" altLang="ko-KR" dirty="0" smtClean="0"/>
              <a:t>   </a:t>
            </a:r>
            <a:r>
              <a:rPr lang="en-US" altLang="ko-KR" baseline="30000" dirty="0" smtClean="0"/>
              <a:t>   </a:t>
            </a:r>
            <a:r>
              <a:rPr lang="ko-KR" altLang="en-US" dirty="0" err="1" smtClean="0"/>
              <a:t>릴레이션</a:t>
            </a:r>
            <a:r>
              <a:rPr lang="en-US" altLang="ko-KR" dirty="0"/>
              <a:t>2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왼쪽에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있는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존재하는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결과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1" t="52727" r="80959" b="41818"/>
          <a:stretch/>
        </p:blipFill>
        <p:spPr>
          <a:xfrm>
            <a:off x="2996825" y="2168860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외부 조인</a:t>
            </a:r>
            <a:r>
              <a:rPr lang="en-US" altLang="ko-KR" dirty="0" smtClean="0"/>
              <a:t>(outer-join)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628800"/>
            <a:ext cx="6990533" cy="522920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552220" y="3429000"/>
            <a:ext cx="2565285" cy="1125125"/>
          </a:xfrm>
          <a:prstGeom prst="wedgeRoundRectCallout">
            <a:avLst>
              <a:gd name="adj1" fmla="val -37444"/>
              <a:gd name="adj2" fmla="val 7855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고객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릴레이션에</a:t>
            </a:r>
            <a:r>
              <a:rPr lang="ko-KR" altLang="en-US" sz="1600" dirty="0" smtClean="0">
                <a:solidFill>
                  <a:schemeClr val="tx1"/>
                </a:solidFill>
              </a:rPr>
              <a:t> 있는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모든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투플이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릴레이션에</a:t>
            </a:r>
            <a:r>
              <a:rPr lang="ko-KR" altLang="en-US" sz="1600" dirty="0" smtClean="0">
                <a:solidFill>
                  <a:schemeClr val="tx1"/>
                </a:solidFill>
              </a:rPr>
              <a:t> 포함됨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1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외부 조인</a:t>
            </a:r>
            <a:r>
              <a:rPr lang="en-US" altLang="ko-KR" dirty="0" smtClean="0"/>
              <a:t>(outer-join)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오른쪽 외부 조인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표현법 </a:t>
            </a:r>
            <a:r>
              <a:rPr lang="en-US" altLang="ko-KR" dirty="0"/>
              <a:t>: </a:t>
            </a:r>
            <a:r>
              <a:rPr lang="ko-KR" altLang="en-US" dirty="0"/>
              <a:t>릴레이션</a:t>
            </a:r>
            <a:r>
              <a:rPr lang="en-US" altLang="ko-KR" dirty="0"/>
              <a:t>1 </a:t>
            </a:r>
            <a:r>
              <a:rPr lang="en-US" altLang="ko-KR" dirty="0" smtClean="0"/>
              <a:t>   </a:t>
            </a:r>
            <a:r>
              <a:rPr lang="en-US" altLang="ko-KR" baseline="30000" dirty="0" smtClean="0"/>
              <a:t>   </a:t>
            </a:r>
            <a:r>
              <a:rPr lang="ko-KR" altLang="en-US" dirty="0" err="1" smtClean="0"/>
              <a:t>릴레이션</a:t>
            </a:r>
            <a:r>
              <a:rPr lang="en-US" altLang="ko-KR" dirty="0"/>
              <a:t>2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오른쪽에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있는 </a:t>
            </a:r>
            <a:r>
              <a:rPr lang="ko-KR" altLang="en-US" dirty="0" err="1" smtClean="0"/>
              <a:t>릴레이션</a:t>
            </a:r>
            <a:r>
              <a:rPr lang="en-US" altLang="ko-KR" dirty="0"/>
              <a:t>2</a:t>
            </a:r>
            <a:r>
              <a:rPr lang="ko-KR" altLang="en-US" dirty="0" smtClean="0"/>
              <a:t>에 존재하는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결과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1" t="52727" r="80959" b="41818"/>
          <a:stretch/>
        </p:blipFill>
        <p:spPr>
          <a:xfrm rot="10800000">
            <a:off x="3041831" y="2168860"/>
            <a:ext cx="360040" cy="3600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t="64847" r="16382" b="6621"/>
          <a:stretch/>
        </p:blipFill>
        <p:spPr>
          <a:xfrm>
            <a:off x="1264817" y="4419110"/>
            <a:ext cx="6322518" cy="1710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6635" y="3969060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고객     주문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1" t="52727" r="80959" b="41818"/>
          <a:stretch/>
        </p:blipFill>
        <p:spPr>
          <a:xfrm rot="10800000">
            <a:off x="1864996" y="3978352"/>
            <a:ext cx="360040" cy="36004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3086835" y="3158971"/>
            <a:ext cx="5715635" cy="855094"/>
          </a:xfrm>
          <a:prstGeom prst="wedgeRoundRectCallout">
            <a:avLst>
              <a:gd name="adj1" fmla="val -28368"/>
              <a:gd name="adj2" fmla="val 8308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주문 릴레이션에는 조인 연산에 참여하지 않는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투플이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없음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ko-KR" sz="1600" dirty="0" smtClean="0">
                <a:solidFill>
                  <a:schemeClr val="tx1"/>
                </a:solidFill>
                <a:sym typeface="Wingdings 3" panose="05040102010807070707" pitchFamily="18" charset="2"/>
              </a:rPr>
              <a:t></a:t>
            </a:r>
            <a:r>
              <a:rPr lang="en-US" altLang="ko-KR" sz="1600" dirty="0" smtClean="0">
                <a:solidFill>
                  <a:schemeClr val="tx1"/>
                </a:solidFill>
                <a:sym typeface="Wingdings 3" panose="05040102010807070707" pitchFamily="18" charset="2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자연 조인한 결과와 같음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1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외부 조인</a:t>
            </a:r>
            <a:r>
              <a:rPr lang="en-US" altLang="ko-KR" dirty="0" smtClean="0"/>
              <a:t>(outer-join)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완</a:t>
            </a:r>
            <a:r>
              <a:rPr lang="ko-KR" altLang="en-US" dirty="0" smtClean="0"/>
              <a:t>전</a:t>
            </a:r>
            <a:r>
              <a:rPr lang="ko-KR" altLang="en-US" dirty="0" smtClean="0"/>
              <a:t> 외부 조인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표현법 </a:t>
            </a:r>
            <a:r>
              <a:rPr lang="en-US" altLang="ko-KR" dirty="0"/>
              <a:t>: </a:t>
            </a:r>
            <a:r>
              <a:rPr lang="ko-KR" altLang="en-US" dirty="0"/>
              <a:t>릴레이션</a:t>
            </a:r>
            <a:r>
              <a:rPr lang="en-US" altLang="ko-KR" dirty="0"/>
              <a:t>1 </a:t>
            </a:r>
            <a:r>
              <a:rPr lang="en-US" altLang="ko-KR" dirty="0" smtClean="0"/>
              <a:t>   </a:t>
            </a:r>
            <a:r>
              <a:rPr lang="en-US" altLang="ko-KR" baseline="30000" dirty="0" smtClean="0"/>
              <a:t>    </a:t>
            </a:r>
            <a:r>
              <a:rPr lang="ko-KR" altLang="en-US" dirty="0" err="1" smtClean="0"/>
              <a:t>릴레이션</a:t>
            </a:r>
            <a:r>
              <a:rPr lang="en-US" altLang="ko-KR" dirty="0"/>
              <a:t>2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두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있는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결과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</a:t>
            </a:r>
            <a:r>
              <a:rPr lang="ko-KR" altLang="en-US" dirty="0" smtClean="0"/>
              <a:t>킴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86635" y="3924055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고객     주문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266855" y="3158971"/>
            <a:ext cx="5535615" cy="855094"/>
          </a:xfrm>
          <a:prstGeom prst="wedgeRoundRectCallout">
            <a:avLst>
              <a:gd name="adj1" fmla="val -28368"/>
              <a:gd name="adj2" fmla="val 8308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고객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릴레이션만</a:t>
            </a:r>
            <a:r>
              <a:rPr lang="ko-KR" altLang="en-US" sz="1600" dirty="0" smtClean="0">
                <a:solidFill>
                  <a:schemeClr val="tx1"/>
                </a:solidFill>
              </a:rPr>
              <a:t> 조인 연산에 참여하지 않는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투플이</a:t>
            </a:r>
            <a:r>
              <a:rPr lang="ko-KR" altLang="en-US" sz="1600" dirty="0" smtClean="0">
                <a:solidFill>
                  <a:schemeClr val="tx1"/>
                </a:solidFill>
              </a:rPr>
              <a:t> 있음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ko-KR" sz="1600" dirty="0" smtClean="0">
                <a:solidFill>
                  <a:schemeClr val="tx1"/>
                </a:solidFill>
                <a:sym typeface="Wingdings 3" panose="05040102010807070707" pitchFamily="18" charset="2"/>
              </a:rPr>
              <a:t></a:t>
            </a:r>
            <a:r>
              <a:rPr lang="en-US" altLang="ko-KR" sz="1600" dirty="0" smtClean="0">
                <a:solidFill>
                  <a:schemeClr val="tx1"/>
                </a:solidFill>
                <a:sym typeface="Wingdings 3" panose="05040102010807070707" pitchFamily="18" charset="2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왼쪽 외부 조인한 결과와 같음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0" t="45584" r="59500" b="49613"/>
          <a:stretch/>
        </p:blipFill>
        <p:spPr>
          <a:xfrm>
            <a:off x="3041830" y="2198077"/>
            <a:ext cx="370520" cy="3466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0" t="45584" r="59500" b="49613"/>
          <a:stretch/>
        </p:blipFill>
        <p:spPr>
          <a:xfrm>
            <a:off x="1859756" y="3969060"/>
            <a:ext cx="370520" cy="3466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57663" r="9225" b="7050"/>
          <a:stretch/>
        </p:blipFill>
        <p:spPr>
          <a:xfrm>
            <a:off x="1286635" y="4409146"/>
            <a:ext cx="6566429" cy="21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외부 조인</a:t>
            </a:r>
            <a:r>
              <a:rPr lang="en-US" altLang="ko-KR" dirty="0" smtClean="0"/>
              <a:t>(outer-join)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436" y="191898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smtClean="0"/>
              <a:t>주문한 고객아이디는 모르는 새로운 주문 내역 </a:t>
            </a:r>
            <a:r>
              <a:rPr lang="ko-KR" altLang="en-US" dirty="0" err="1" smtClean="0"/>
              <a:t>투플이</a:t>
            </a:r>
            <a:r>
              <a:rPr lang="ko-KR" altLang="en-US" dirty="0" smtClean="0"/>
              <a:t> 주문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추가된 상황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74485" y="2483895"/>
            <a:ext cx="8840983" cy="3249291"/>
            <a:chOff x="174485" y="2483895"/>
            <a:chExt cx="8840983" cy="32492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85" y="2483895"/>
              <a:ext cx="8840983" cy="27003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884" r="20589" b="-519"/>
            <a:stretch/>
          </p:blipFill>
          <p:spPr>
            <a:xfrm>
              <a:off x="185192" y="5274205"/>
              <a:ext cx="5899581" cy="458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7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외부 조인</a:t>
            </a:r>
            <a:r>
              <a:rPr lang="en-US" altLang="ko-KR" dirty="0" smtClean="0"/>
              <a:t>(outer-join)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76545" y="1840918"/>
            <a:ext cx="8123560" cy="324036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859562" y="5274205"/>
            <a:ext cx="7470830" cy="707442"/>
          </a:xfrm>
          <a:prstGeom prst="wedgeRoundRectCallout">
            <a:avLst>
              <a:gd name="adj1" fmla="val 11344"/>
              <a:gd name="adj2" fmla="val -9338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주문 내역이 없는 고객에 대한 </a:t>
            </a:r>
            <a:r>
              <a:rPr lang="ko-KR" altLang="en-US" dirty="0" err="1" smtClean="0">
                <a:solidFill>
                  <a:schemeClr val="tx1"/>
                </a:solidFill>
              </a:rPr>
              <a:t>투플도</a:t>
            </a:r>
            <a:r>
              <a:rPr lang="ko-KR" altLang="en-US" dirty="0" smtClean="0">
                <a:solidFill>
                  <a:schemeClr val="tx1"/>
                </a:solidFill>
              </a:rPr>
              <a:t> 결과 릴레이션에서 확인 가능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8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외부 조인</a:t>
            </a:r>
            <a:r>
              <a:rPr lang="en-US" altLang="ko-KR" dirty="0" smtClean="0"/>
              <a:t>(outer-join)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1" b="56436"/>
          <a:stretch/>
        </p:blipFill>
        <p:spPr>
          <a:xfrm>
            <a:off x="476545" y="1808820"/>
            <a:ext cx="8056685" cy="324036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151620" y="5319210"/>
            <a:ext cx="6412738" cy="900100"/>
          </a:xfrm>
          <a:prstGeom prst="wedgeRoundRectCallout">
            <a:avLst>
              <a:gd name="adj1" fmla="val -9497"/>
              <a:gd name="adj2" fmla="val -9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주문한 고객아이디를 알지 못하는 주문 내역에 대한 </a:t>
            </a:r>
            <a:r>
              <a:rPr lang="ko-KR" altLang="en-US" dirty="0" err="1" smtClean="0">
                <a:solidFill>
                  <a:schemeClr val="tx1"/>
                </a:solidFill>
              </a:rPr>
              <a:t>투플도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결과 릴레이션에서 확인 가능 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외부 조인</a:t>
            </a:r>
            <a:r>
              <a:rPr lang="en-US" altLang="ko-KR" dirty="0" smtClean="0"/>
              <a:t>(outer-join)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0" r="-2440" b="6116"/>
          <a:stretch/>
        </p:blipFill>
        <p:spPr>
          <a:xfrm>
            <a:off x="611560" y="1808820"/>
            <a:ext cx="7842710" cy="346538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084587" y="5582441"/>
            <a:ext cx="7020780" cy="585065"/>
          </a:xfrm>
          <a:prstGeom prst="wedgeRoundRectCallout">
            <a:avLst>
              <a:gd name="adj1" fmla="val 4343"/>
              <a:gd name="adj2" fmla="val -11028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모든 고객 </a:t>
            </a:r>
            <a:r>
              <a:rPr lang="ko-KR" altLang="en-US" dirty="0" err="1" smtClean="0">
                <a:solidFill>
                  <a:schemeClr val="tx1"/>
                </a:solidFill>
              </a:rPr>
              <a:t>투플과</a:t>
            </a:r>
            <a:r>
              <a:rPr lang="ko-KR" altLang="en-US" dirty="0" smtClean="0">
                <a:solidFill>
                  <a:schemeClr val="tx1"/>
                </a:solidFill>
              </a:rPr>
              <a:t> 모든 주문 </a:t>
            </a:r>
            <a:r>
              <a:rPr lang="ko-KR" altLang="en-US" dirty="0" err="1" smtClean="0">
                <a:solidFill>
                  <a:schemeClr val="tx1"/>
                </a:solidFill>
              </a:rPr>
              <a:t>투플을</a:t>
            </a:r>
            <a:r>
              <a:rPr lang="ko-KR" altLang="en-US" dirty="0" smtClean="0">
                <a:solidFill>
                  <a:schemeClr val="tx1"/>
                </a:solidFill>
              </a:rPr>
              <a:t> 결과 릴레이션에서 확인 가능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관계 해</a:t>
            </a:r>
            <a:r>
              <a:rPr lang="ko-KR" altLang="en-US" dirty="0"/>
              <a:t>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(relational calculus)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처리를 </a:t>
            </a:r>
            <a:r>
              <a:rPr lang="ko-KR" altLang="en-US" dirty="0"/>
              <a:t>원하는 데이터가 </a:t>
            </a:r>
            <a:r>
              <a:rPr lang="ko-KR" altLang="en-US" dirty="0" err="1"/>
              <a:t>무엇인지만</a:t>
            </a:r>
            <a:r>
              <a:rPr lang="ko-KR" altLang="en-US" dirty="0"/>
              <a:t> 기술하는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비절차</a:t>
            </a:r>
            <a:r>
              <a:rPr lang="ko-KR" altLang="en-US" dirty="0" smtClean="0"/>
              <a:t> 언어</a:t>
            </a:r>
            <a:r>
              <a:rPr lang="en-US" altLang="ko-KR" dirty="0" smtClean="0"/>
              <a:t>(nonprocedural language)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수학의 </a:t>
            </a:r>
            <a:r>
              <a:rPr lang="ko-KR" altLang="en-US" dirty="0" err="1"/>
              <a:t>프레디킷</a:t>
            </a:r>
            <a:r>
              <a:rPr lang="ko-KR" altLang="en-US" dirty="0"/>
              <a:t>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(predicate calculus)</a:t>
            </a:r>
            <a:r>
              <a:rPr lang="ko-KR" altLang="en-US" dirty="0" smtClean="0"/>
              <a:t>에 </a:t>
            </a:r>
            <a:r>
              <a:rPr lang="ko-KR" altLang="en-US" dirty="0"/>
              <a:t>기반을 </a:t>
            </a:r>
            <a:r>
              <a:rPr lang="ko-KR" altLang="en-US" dirty="0" smtClean="0"/>
              <a:t>두고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기능과 </a:t>
            </a:r>
            <a:r>
              <a:rPr lang="ko-KR" altLang="en-US" dirty="0"/>
              <a:t>표현력 측면에서 </a:t>
            </a:r>
            <a:r>
              <a:rPr lang="ko-KR" altLang="en-US" dirty="0" smtClean="0"/>
              <a:t>관계 대수와 동등한 능력을 가짐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분류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투플</a:t>
            </a:r>
            <a:r>
              <a:rPr lang="ko-KR" altLang="en-US" dirty="0" smtClean="0"/>
              <a:t> </a:t>
            </a:r>
            <a:r>
              <a:rPr lang="ko-KR" altLang="en-US" dirty="0"/>
              <a:t>관계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(tuple relational calculus)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도메인 </a:t>
            </a:r>
            <a:r>
              <a:rPr lang="ko-KR" altLang="en-US" dirty="0"/>
              <a:t>관계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(domain relational calculus)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41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관계 데이터 연산의 개념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r>
              <a:rPr lang="ko-KR" altLang="en-US" dirty="0" smtClean="0"/>
              <a:t>관계 대수와 관계 해석의 역할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언어의 유용성을 검증하는 기준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관계 대수나 관계 해석으로 기술할 수 있는 모든 질의를 기술할 수 있는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 언어 </a:t>
            </a:r>
            <a:r>
              <a:rPr lang="ko-KR" altLang="en-US" dirty="0" smtClean="0">
                <a:sym typeface="Wingdings 3" panose="05040102010807070707" pitchFamily="18" charset="2"/>
              </a:rPr>
              <a:t> </a:t>
            </a:r>
            <a:r>
              <a:rPr lang="ko-KR" altLang="en-US" dirty="0" smtClean="0"/>
              <a:t>관계적으로 완전</a:t>
            </a:r>
            <a:r>
              <a:rPr lang="en-US" altLang="ko-KR" dirty="0" smtClean="0"/>
              <a:t>(relationally complete)</a:t>
            </a:r>
            <a:r>
              <a:rPr lang="ko-KR" altLang="en-US" dirty="0" smtClean="0"/>
              <a:t>하다고 판단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질의</a:t>
            </a:r>
            <a:r>
              <a:rPr lang="en-US" altLang="ko-KR" dirty="0" smtClean="0"/>
              <a:t>(query) : </a:t>
            </a:r>
            <a:r>
              <a:rPr lang="ko-KR" altLang="en-US" dirty="0" smtClean="0"/>
              <a:t>데이터에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처리 요구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1178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 </a:t>
            </a:r>
            <a:r>
              <a:rPr lang="ko-KR" altLang="en-US" dirty="0" smtClean="0"/>
              <a:t>대수</a:t>
            </a:r>
            <a:r>
              <a:rPr lang="en-US" altLang="ko-KR" dirty="0" smtClean="0"/>
              <a:t>(relational algebra)</a:t>
            </a:r>
            <a:r>
              <a:rPr lang="ko-KR" altLang="en-US" dirty="0" smtClean="0"/>
              <a:t>의 개념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절차</a:t>
            </a:r>
            <a:r>
              <a:rPr lang="en-US" altLang="ko-KR" dirty="0"/>
              <a:t> </a:t>
            </a:r>
            <a:r>
              <a:rPr lang="ko-KR" altLang="en-US" dirty="0"/>
              <a:t>언어</a:t>
            </a:r>
            <a:r>
              <a:rPr lang="en-US" altLang="ko-KR" dirty="0"/>
              <a:t>(procedural language)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원하는 </a:t>
            </a:r>
            <a:r>
              <a:rPr lang="ko-KR" altLang="en-US" dirty="0"/>
              <a:t>결과를 얻기 위해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처리 과정을 순서대로 기술하는 언어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릴레이션을</a:t>
            </a:r>
            <a:r>
              <a:rPr lang="ko-KR" altLang="en-US" dirty="0" smtClean="0"/>
              <a:t> 처리하는 </a:t>
            </a:r>
            <a:r>
              <a:rPr lang="ko-KR" altLang="en-US" dirty="0"/>
              <a:t>연산자들의 </a:t>
            </a:r>
            <a:r>
              <a:rPr lang="ko-KR" altLang="en-US" dirty="0" smtClean="0"/>
              <a:t>모임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대표 연산자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일반 집합 연산자와 순수 관계 연산자로 분류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폐쇄 특성</a:t>
            </a:r>
            <a:r>
              <a:rPr lang="en-US" altLang="ko-KR" dirty="0" smtClean="0"/>
              <a:t>(closure property)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피연산자도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릴레이션이고</a:t>
            </a:r>
            <a:r>
              <a:rPr lang="ko-KR" altLang="en-US" dirty="0" smtClean="0"/>
              <a:t> 연산의 결과도 </a:t>
            </a:r>
            <a:r>
              <a:rPr lang="ko-KR" altLang="en-US" dirty="0" err="1" smtClean="0"/>
              <a:t>릴레이션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6373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관계 대수의 연산자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30" y="1583795"/>
            <a:ext cx="6255695" cy="489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</a:t>
            </a:r>
            <a:r>
              <a:rPr lang="en-US" altLang="ko-KR" smtClean="0"/>
              <a:t>(set operation)</a:t>
            </a:r>
            <a:endParaRPr lang="ko-KR" altLang="en-US" dirty="0"/>
          </a:p>
          <a:p>
            <a:pPr lvl="1"/>
            <a:r>
              <a:rPr lang="ko-KR" altLang="en-US" smtClean="0"/>
              <a:t>릴레이션이 </a:t>
            </a:r>
            <a:r>
              <a:rPr lang="ko-KR" altLang="en-US" dirty="0" err="1"/>
              <a:t>투플의</a:t>
            </a:r>
            <a:r>
              <a:rPr lang="ko-KR" altLang="en-US" dirty="0"/>
              <a:t> 집합이라는 개념을 </a:t>
            </a:r>
            <a:r>
              <a:rPr lang="ko-KR" altLang="en-US"/>
              <a:t>이용하는 </a:t>
            </a:r>
            <a:r>
              <a:rPr lang="ko-KR" altLang="en-US" smtClean="0"/>
              <a:t>연산자</a:t>
            </a:r>
            <a:endParaRPr lang="en-US" altLang="ko-KR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82" y="1985951"/>
            <a:ext cx="7527736" cy="24376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00" y="4419110"/>
            <a:ext cx="7558720" cy="22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heme/theme1.xml><?xml version="1.0" encoding="utf-8"?>
<a:theme xmlns:a="http://schemas.openxmlformats.org/drawingml/2006/main" name="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3074</TotalTime>
  <Words>1828</Words>
  <Application>Microsoft Office PowerPoint</Application>
  <PresentationFormat>화면 슬라이드 쇼(4:3)</PresentationFormat>
  <Paragraphs>281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2" baseType="lpstr">
      <vt:lpstr>HY견고딕</vt:lpstr>
      <vt:lpstr>HY견명조</vt:lpstr>
      <vt:lpstr>HY헤드라인M</vt:lpstr>
      <vt:lpstr>맑은 고딕</vt:lpstr>
      <vt:lpstr>Arial</vt:lpstr>
      <vt:lpstr>Cambria Math</vt:lpstr>
      <vt:lpstr>Times New Roman</vt:lpstr>
      <vt:lpstr>Verdana</vt:lpstr>
      <vt:lpstr>Wingdings</vt:lpstr>
      <vt:lpstr>Wingdings 2</vt:lpstr>
      <vt:lpstr>Wingdings 3</vt:lpstr>
      <vt:lpstr>유닉스</vt:lpstr>
      <vt:lpstr>PowerPoint 프레젠테이션</vt:lpstr>
      <vt:lpstr>PowerPoint 프레젠테이션</vt:lpstr>
      <vt:lpstr>학습목표</vt:lpstr>
      <vt:lpstr>01 관계 데이터 연산의 개념</vt:lpstr>
      <vt:lpstr>01 관계 데이터 연산의 개념</vt:lpstr>
      <vt:lpstr>01 관계 데이터 연산의 개념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03 관계 해석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ellyblue</cp:lastModifiedBy>
  <cp:revision>385</cp:revision>
  <dcterms:created xsi:type="dcterms:W3CDTF">2012-07-23T02:34:37Z</dcterms:created>
  <dcterms:modified xsi:type="dcterms:W3CDTF">2022-03-19T19:17:04Z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